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app.xml" ContentType="application/vnd.openxmlformats-officedocument.extended-properties+xml"/>
  <Override PartName="/ppt/tags/tag25.xml" ContentType="application/vnd.openxmlformats-officedocument.presentationml.tags+xml"/>
  <Override PartName="/customXml/itemProps2.xml" ContentType="application/vnd.openxmlformats-officedocument.customXmlProperties+xml"/>
  <Override PartName="/ppt/tags/tag5.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tags/tag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16.xml" ContentType="application/vnd.openxmlformats-officedocument.presentationml.tags+xml"/>
  <Override PartName="/ppt/tags/tag20.xml" ContentType="application/vnd.openxmlformats-officedocument.presentationml.tags+xml"/>
  <Override PartName="/docProps/custom.xml" ContentType="application/vnd.openxmlformats-officedocument.custom-properties+xml"/>
  <Override PartName="/ppt/tags/tag21.xml" ContentType="application/vnd.openxmlformats-officedocument.presentationml.tags+xml"/>
  <Override PartName="/ppt/tags/tag22.xml" ContentType="application/vnd.openxmlformats-officedocument.presentationml.tags+xml"/>
  <Override PartName="/customXml/itemProps1.xml" ContentType="application/vnd.openxmlformats-officedocument.customXmlProperties+xml"/>
  <Override PartName="/ppt/tags/tag23.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24.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30"/>
  </p:notesMasterIdLst>
  <p:sldIdLst>
    <p:sldId id="256" r:id="rId5"/>
    <p:sldId id="258" r:id="rId6"/>
    <p:sldId id="260" r:id="rId7"/>
    <p:sldId id="259" r:id="rId8"/>
    <p:sldId id="335" r:id="rId9"/>
    <p:sldId id="327" r:id="rId10"/>
    <p:sldId id="334" r:id="rId11"/>
    <p:sldId id="325" r:id="rId12"/>
    <p:sldId id="262" r:id="rId13"/>
    <p:sldId id="326" r:id="rId14"/>
    <p:sldId id="331" r:id="rId15"/>
    <p:sldId id="333" r:id="rId16"/>
    <p:sldId id="323" r:id="rId17"/>
    <p:sldId id="332" r:id="rId18"/>
    <p:sldId id="328" r:id="rId19"/>
    <p:sldId id="295" r:id="rId20"/>
    <p:sldId id="336" r:id="rId21"/>
    <p:sldId id="257" r:id="rId22"/>
    <p:sldId id="340" r:id="rId23"/>
    <p:sldId id="266" r:id="rId24"/>
    <p:sldId id="337" r:id="rId25"/>
    <p:sldId id="292" r:id="rId26"/>
    <p:sldId id="338" r:id="rId27"/>
    <p:sldId id="290" r:id="rId28"/>
    <p:sldId id="29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5" clrIdx="6">
    <p:extLst>
      <p:ext uri="{19B8F6BF-5375-455C-9EA6-DF929625EA0E}">
        <p15:presenceInfo xmlns:p15="http://schemas.microsoft.com/office/powerpoint/2012/main" userId="S::sbl@rti.org::62ef8086-de81-4226-b645-762e6e5dfc71" providerId="AD"/>
      </p:ext>
    </p:extLst>
  </p:cmAuthor>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8" name="Shogren, Julie" initials="SJ" lastIdx="8" clrIdx="7">
    <p:extLst>
      <p:ext uri="{19B8F6BF-5375-455C-9EA6-DF929625EA0E}">
        <p15:presenceInfo xmlns:p15="http://schemas.microsoft.com/office/powerpoint/2012/main" userId="S::jshogren@rti.org::b8ac11d4-25b8-47fb-add8-e9c5ea412aae"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9" name="Anthony, Margaret (CDC/DDID/NCEZID/DHQP) (CTR)" initials="AM((" lastIdx="1" clrIdx="8">
    <p:extLst>
      <p:ext uri="{19B8F6BF-5375-455C-9EA6-DF929625EA0E}">
        <p15:presenceInfo xmlns:p15="http://schemas.microsoft.com/office/powerpoint/2012/main" userId="Anthony, Margaret (CDC/DDID/NCEZID/DHQP) (CTR)" providerId="None"/>
      </p:ext>
    </p:extLst>
  </p:cmAuthor>
  <p:cmAuthor id="3" name="Rasmussen Foster, Laura" initials="RFL" lastIdx="25" clrIdx="2">
    <p:extLst>
      <p:ext uri="{19B8F6BF-5375-455C-9EA6-DF929625EA0E}">
        <p15:presenceInfo xmlns:p15="http://schemas.microsoft.com/office/powerpoint/2012/main" userId="S::lrasmussen@rti.org::5ad58509-b95f-4bf5-82b0-3432a84b06de" providerId="AD"/>
      </p:ext>
    </p:extLst>
  </p:cmAuthor>
  <p:cmAuthor id="10" name="Justin Faerber" initials="JF" lastIdx="1" clrIdx="9">
    <p:extLst>
      <p:ext uri="{19B8F6BF-5375-455C-9EA6-DF929625EA0E}">
        <p15:presenceInfo xmlns:p15="http://schemas.microsoft.com/office/powerpoint/2012/main" userId="Justin Faerber" providerId="None"/>
      </p:ext>
    </p:extLst>
  </p:cmAuthor>
  <p:cmAuthor id="4" name="Aiken, Merrie" initials="AM" lastIdx="17" clrIdx="3">
    <p:extLst>
      <p:ext uri="{19B8F6BF-5375-455C-9EA6-DF929625EA0E}">
        <p15:presenceInfo xmlns:p15="http://schemas.microsoft.com/office/powerpoint/2012/main" userId="S::maiken@rti.org::2e0e472c-16bf-43d7-9edd-cd3f38cba021" providerId="AD"/>
      </p:ext>
    </p:extLst>
  </p:cmAuthor>
  <p:cmAuthor id="5" name="Cox, Kendra (CDC/DDID/NCEZID/DHQP)" initials="CK(" lastIdx="27"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3"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21" autoAdjust="0"/>
    <p:restoredTop sz="40891" autoAdjust="0"/>
  </p:normalViewPr>
  <p:slideViewPr>
    <p:cSldViewPr snapToGrid="0" showGuides="1">
      <p:cViewPr varScale="1">
        <p:scale>
          <a:sx n="25" d="100"/>
          <a:sy n="25" d="100"/>
        </p:scale>
        <p:origin x="1832" y="28"/>
      </p:cViewPr>
      <p:guideLst>
        <p:guide orient="horz" pos="2160"/>
        <p:guide pos="3840"/>
      </p:guideLst>
    </p:cSldViewPr>
  </p:slideViewPr>
  <p:outlineViewPr>
    <p:cViewPr>
      <p:scale>
        <a:sx n="33" d="100"/>
        <a:sy n="33" d="100"/>
      </p:scale>
      <p:origin x="0" y="-33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usepp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coronavirus/2019-ncov/hcp/infection-control-recommendation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9C2wwGm_Su4&amp;list=PLvrp9iOILTQZQGtDnSDGViKDdRtIc13VX&amp;index=2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episode, ask the group to discuss what they learned about source control from the video and why source control is important for COVID-19.</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source control? Specifically, why is source control important for COVID-19 care? Would someone like to respond?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b="0" i="0"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upon your context and audience, you may wish to refer to CDC’s </a:t>
            </a:r>
            <a:r>
              <a:rPr lang="en-US" sz="18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includes the most recent recommendations for source control for healthcare workers who have been fully vaccinated against COVID-19.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for COVID-19 is critical to preventing the spread of respiratory droplets. We cover our nose and mouth with a mask to keep the respiratory droplets that we breathe out, out of the air and away from other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we stop those respiratory droplets at the source, we keep the virus from spreading.”</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 don’t always know who’s infected, because people can be infected but not show any symptoms – that’s called being asymptomatic. It matters because the virus can still spread from someone who is infected, but who doesn’t feel sick.”</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214250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specific discussion of using masks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focus on using masks for source control.”</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their notes from the video, and to think specifically about what they learned about masking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minute to review your notes from the video again.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the use of masks for source control? Why do we use masks, and how do they prevent the spread of disease?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5643369-B893-49E9-AFB9-C82B5FBDF907}" type="slidenum">
              <a:rPr lang="en-US" smtClean="0"/>
              <a:t>14</a:t>
            </a:fld>
            <a:endParaRPr lang="en-US" dirty="0"/>
          </a:p>
        </p:txBody>
      </p:sp>
    </p:spTree>
    <p:extLst>
      <p:ext uri="{BB962C8B-B14F-4D97-AF65-F5344CB8AC3E}">
        <p14:creationId xmlns:p14="http://schemas.microsoft.com/office/powerpoint/2010/main" val="305021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graphics of person sneezing, and person who can see their breath because it’s cold outside.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share Episode 4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is a Respiratory Droplet? Why Does it Matter? as a supplemental activity. You may use the Content Outline from that episode to support any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When you advance to the slide, only the picture of the person sneezing will appear. When you are ready, use the animation to advance the slide to show the graphic of the person who is cold and can see their breath.</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photo. It reminds us why we care about blocking our respiratory droplets!”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Advance slide to next 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picture, too. Our breath isn’t just air, it has a lot of water in it. That’s our respiratory droplets, and they come out every time we talk, sing, cough, breathe, or otherwise blow air out of our nose or mouth. Most of the time, they’re so small we can’t even see them – but they’re there! When someone is infected with SARS-CoV-2, the droplets that they breathe out have virus particles in them. People who are close by can breathe the droplets in, or the droplets can land on their eyes, nose, or mouth, and they can get sick. Respiratory droplets can also fall on objects and surfaces and be picked up on someone’s hands and spread.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“Wearing a mask can block respiratory droplets at the source and prevent the spread of virus.”</a:t>
            </a:r>
          </a:p>
        </p:txBody>
      </p:sp>
      <p:sp>
        <p:nvSpPr>
          <p:cNvPr id="4" name="Slide Number Placeholder 3"/>
          <p:cNvSpPr>
            <a:spLocks noGrp="1"/>
          </p:cNvSpPr>
          <p:nvPr>
            <p:ph type="sldNum" sz="quarter" idx="5"/>
          </p:nvPr>
        </p:nvSpPr>
        <p:spPr/>
        <p:txBody>
          <a:bodyPr/>
          <a:lstStyle/>
          <a:p>
            <a:fld id="{D5643369-B893-49E9-AFB9-C82B5FBDF907}" type="slidenum">
              <a:rPr lang="en-US" smtClean="0"/>
              <a:t>15</a:t>
            </a:fld>
            <a:endParaRPr lang="en-US" dirty="0"/>
          </a:p>
        </p:txBody>
      </p:sp>
    </p:spTree>
    <p:extLst>
      <p:ext uri="{BB962C8B-B14F-4D97-AF65-F5344CB8AC3E}">
        <p14:creationId xmlns:p14="http://schemas.microsoft.com/office/powerpoint/2010/main" val="277983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100" b="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Infection Control: Severe acute respiratory syndrome coronavirus 2 [SARS-CoV-2]</a:t>
            </a:r>
            <a:r>
              <a:rPr lang="en-US" sz="1800" dirty="0">
                <a:effectLst/>
                <a:latin typeface="Calibri" panose="020F0502020204030204" pitchFamily="34" charset="0"/>
                <a:ea typeface="Calibri" panose="020F0502020204030204" pitchFamily="34" charset="0"/>
                <a:cs typeface="Times New Roman" panose="02020603050405020304" pitchFamily="18" charset="0"/>
              </a:rPr>
              <a:t> | CDC</a:t>
            </a:r>
            <a:r>
              <a:rPr lang="en-US" sz="11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https://www.cdc.gov/coronavirus/2019-ncov/hcp/infection-control-recommendations.html#useppe</a:t>
            </a:r>
            <a:r>
              <a:rPr lang="en-US" sz="1800" b="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to </a:t>
            </a:r>
            <a:r>
              <a:rPr lang="en-US" sz="1100" b="0">
                <a:effectLst/>
                <a:latin typeface="Calibri" panose="020F0502020204030204" pitchFamily="34" charset="0"/>
                <a:ea typeface="Calibri" panose="020F0502020204030204" pitchFamily="34" charset="0"/>
                <a:cs typeface="Times New Roman" panose="02020603050405020304" pitchFamily="18" charset="0"/>
              </a:rPr>
              <a:t>CDC’s </a:t>
            </a:r>
            <a:r>
              <a:rPr lang="en-US" sz="110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https://www.cdc.gov/coronavirus/2019-ncov/hcp/infection-control-recommendations.html</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heard in the video, source control protects others. 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16</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17</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breakout groups and task each with discussing real-world scenarios in which source control is discussed on the job. Each group will be requested to develop a short, realistic role play that explains the concept of source control.   </a:t>
            </a:r>
            <a:r>
              <a:rPr lang="en-US" sz="1100" b="1"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Inform the groups that they have 10 minutes to work together.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rPr>
              <a:t>Ask each group to identify two volunteers who will be willing to illustrate the group’s ideas when everyone reconvenes.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Wingdings" panose="05000000000000000000" pitchFamily="2" charset="2"/>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If applicable and possible, try to create groupings of participants who haven’t yet worked together in past small-group activities.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discussion prompts, how much time is remaining, etc. </a:t>
            </a:r>
          </a:p>
          <a:p>
            <a:pPr marL="800100" marR="0" lvl="1" indent="-3429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also choose to “visit” each group to encourage conversation and to hear their thoughts.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2 minutes remaining.</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think about source control on the job, and how we would explain the concept to others.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situations might come up when you would need to explain source control? What would you say? What examples might you give about why source control matters?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break into small groups and think about these questions. As a group, talk through some times when you might need to explain source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control to someone – a patient or family, a co-worker, or someone else. Practice explaining source control to each other.</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10 minutes to work. When we come back together, two people from each group will share a brief scenario, where one of you is explaining source control to the other.” </a:t>
            </a:r>
          </a:p>
        </p:txBody>
      </p:sp>
      <p:sp>
        <p:nvSpPr>
          <p:cNvPr id="4" name="Slide Number Placeholder 3"/>
          <p:cNvSpPr>
            <a:spLocks noGrp="1"/>
          </p:cNvSpPr>
          <p:nvPr>
            <p:ph type="sldNum" sz="quarter" idx="5"/>
          </p:nvPr>
        </p:nvSpPr>
        <p:spPr/>
        <p:txBody>
          <a:bodyPr/>
          <a:lstStyle/>
          <a:p>
            <a:fld id="{D5643369-B893-49E9-AFB9-C82B5FBDF907}" type="slidenum">
              <a:rPr lang="en-US" smtClean="0"/>
              <a:t>18</a:t>
            </a:fld>
            <a:endParaRPr lang="en-US" dirty="0"/>
          </a:p>
        </p:txBody>
      </p:sp>
    </p:spTree>
    <p:extLst>
      <p:ext uri="{BB962C8B-B14F-4D97-AF65-F5344CB8AC3E}">
        <p14:creationId xmlns:p14="http://schemas.microsoft.com/office/powerpoint/2010/main" val="217618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10 minutes,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two people from each group to share their role-playing scene. </a:t>
            </a:r>
          </a:p>
          <a:p>
            <a:pPr marL="800100" marR="0" lvl="1" indent="-3429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scene, acknowledge the strategies they used.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presentations, lead a group discussion of the commonalities and differences across the scenarios and role plays.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by going off mute, in the chat, or both.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 opportunities for participants to raise other issues and observations from their small-group work.</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on the commonalities and differences observed, ask the group to reflect on any new ideas that might be helpful in their daily work.</a:t>
            </a:r>
          </a:p>
          <a:p>
            <a:pPr marL="800100" marR="0" lvl="1" indent="-3429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points on a slide or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Let’s share your scenes with the whole group. Let’s start with Group One.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Can our two volunteers explain your situation, and share your role play?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each group to share their role play.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want to add anything else that you observed in your group?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time for additional comments.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heard some common themes across your scenes – and some different ideas, too.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want to share what they noticed?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Did anyone hear something that would be helpful to you at work, maybe a new idea?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278484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20</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what they learned today and how they will put what they learned into practice.</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about source control, and how you’ll put that knowledge to use on the job.”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Acknowledge and respond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21</a:t>
            </a:fld>
            <a:endParaRPr lang="en-US" dirty="0"/>
          </a:p>
        </p:txBody>
      </p:sp>
    </p:spTree>
    <p:extLst>
      <p:ext uri="{BB962C8B-B14F-4D97-AF65-F5344CB8AC3E}">
        <p14:creationId xmlns:p14="http://schemas.microsoft.com/office/powerpoint/2010/main" val="264664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22</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23</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24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25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introductions and use the chat or poll feature for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at work.”</a:t>
            </a:r>
          </a:p>
        </p:txBody>
      </p:sp>
      <p:sp>
        <p:nvSpPr>
          <p:cNvPr id="4" name="Slide Number Placeholder 3"/>
          <p:cNvSpPr>
            <a:spLocks noGrp="1"/>
          </p:cNvSpPr>
          <p:nvPr>
            <p:ph type="sldNum" sz="quarter" idx="5"/>
          </p:nvPr>
        </p:nvSpPr>
        <p:spPr/>
        <p:txBody>
          <a:bodyPr/>
          <a:lstStyle/>
          <a:p>
            <a:fld id="{D5643369-B893-49E9-AFB9-C82B5FBDF907}" type="slidenum">
              <a:rPr lang="en-US" smtClean="0"/>
              <a:t>4</a:t>
            </a:fld>
            <a:endParaRPr lang="en-US" dirty="0"/>
          </a:p>
        </p:txBody>
      </p:sp>
    </p:spTree>
    <p:extLst>
      <p:ext uri="{BB962C8B-B14F-4D97-AF65-F5344CB8AC3E}">
        <p14:creationId xmlns:p14="http://schemas.microsoft.com/office/powerpoint/2010/main" val="39163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definition of source control and discussion before sharing the video.</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by defining source control and talking about why it matters.”</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89567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 .</a:t>
            </a:r>
          </a:p>
          <a:p>
            <a:pPr marL="457200" marR="0" lvl="1" indent="0">
              <a:lnSpc>
                <a:spcPct val="107000"/>
              </a:lnSpc>
              <a:spcBef>
                <a:spcPts val="0"/>
              </a:spcBef>
              <a:spcAft>
                <a:spcPts val="800"/>
              </a:spcAft>
              <a:buFont typeface="Wingdings" panose="05000000000000000000" pitchFamily="2" charset="2"/>
              <a:buNone/>
            </a:pPr>
            <a:r>
              <a:rPr lang="en-US" sz="1600"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 mask should fit well, without gaps at the edges, and cover your mouth and nose. This is important because people who are infected with SARS-CoV-2, the virus that causes COVID-19, have virus in their respiratory droplets that can spread to other people and the environment.”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how they practice source control in healthcare generally – not particular to COVID-19.</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verbally, in the chat, or both.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is animated. After participants respond, click to advance the slide.</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reduce the spread of many infections.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some of the other ways we practice source control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responses. After participants respond, advance the slide to animate it and bring in the bullets.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 might cover a rash to keep germs from getting from the rash into the air or into the environment, where they can then spread and infect other people. That is an example of source control.”</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dirty="0"/>
          </a:p>
        </p:txBody>
      </p:sp>
    </p:spTree>
    <p:extLst>
      <p:ext uri="{BB962C8B-B14F-4D97-AF65-F5344CB8AC3E}">
        <p14:creationId xmlns:p14="http://schemas.microsoft.com/office/powerpoint/2010/main" val="124802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Thank participants for responding to the question.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Introduce video episode of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reason why source control is important for COVID-19 care, and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strategy for how to control germs at the source.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Moving forward, we’ll talk about source control that’s specific to COVID-19.</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we’ll check in with the CDC’s Dr. Abby Carlson and then discuss together what we’ve learned. As you watch this video, please make note in your Participant Booklet what you learn about source control for COVID-19 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Why is source control important for COVID-19? How do we do source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Access the video here: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endPar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b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2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aseline="0" dirty="0">
              <a:solidFill>
                <a:schemeClr val="tx1"/>
              </a:solidFill>
            </a:endParaRPr>
          </a:p>
          <a:p>
            <a:pPr marL="0" marR="0">
              <a:lnSpc>
                <a:spcPct val="107000"/>
              </a:lnSpc>
              <a:spcBef>
                <a:spcPts val="0"/>
              </a:spcBef>
              <a:spcAft>
                <a:spcPts val="800"/>
              </a:spcAft>
            </a:pPr>
            <a:endParaRPr lang="en-US" baseline="0" dirty="0">
              <a:solidFill>
                <a:schemeClr val="tx1"/>
              </a:solidFill>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dirty="0"/>
          </a:p>
        </p:txBody>
      </p:sp>
    </p:spTree>
    <p:extLst>
      <p:ext uri="{BB962C8B-B14F-4D97-AF65-F5344CB8AC3E}">
        <p14:creationId xmlns:p14="http://schemas.microsoft.com/office/powerpoint/2010/main" val="267716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Cleaning &amp; Disinfection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755885"/>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561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52011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9/16/2021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 id="2147483688" r:id="rId12"/>
    <p:sldLayoutId id="2147483689"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2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http://bit.ly/WhatIsSource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chemeClr val="accent6"/>
                </a:solidFill>
              </a:rPr>
              <a:t>Topic 13:	</a:t>
            </a:r>
            <a:br>
              <a:rPr lang="en-US" dirty="0"/>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519596" y="5881446"/>
            <a:ext cx="4288342" cy="551628"/>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79D5C10A-CD98-4758-9CAF-7EC882F45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47972" y="2211860"/>
            <a:ext cx="4022907" cy="1703468"/>
          </a:xfrm>
        </p:spPr>
        <p:txBody>
          <a:bodyPr>
            <a:noAutofit/>
          </a:bodyPr>
          <a:lstStyle/>
          <a:p>
            <a:r>
              <a:rPr lang="en-US" sz="3600" b="0" dirty="0">
                <a:latin typeface="+mj-lt"/>
              </a:rPr>
              <a:t>What did we learn about </a:t>
            </a:r>
            <a:r>
              <a:rPr lang="en-US" sz="3600" dirty="0">
                <a:latin typeface="+mj-lt"/>
              </a:rPr>
              <a:t>source control</a:t>
            </a:r>
            <a:r>
              <a:rPr lang="en-US" sz="3600" b="0" dirty="0">
                <a:latin typeface="+mj-lt"/>
              </a:rPr>
              <a:t>? </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a:xfrm>
            <a:off x="11404600" y="6410780"/>
            <a:ext cx="620486" cy="365125"/>
          </a:xfrm>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Source control for COVID-19</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4358951" cy="4279900"/>
          </a:xfrm>
        </p:spPr>
        <p:txBody>
          <a:bodyPr>
            <a:noAutofit/>
          </a:bodyPr>
          <a:lstStyle/>
          <a:p>
            <a:pPr marL="0" indent="0">
              <a:buNone/>
            </a:pPr>
            <a:r>
              <a:rPr lang="en-US" sz="2400" b="1" dirty="0"/>
              <a:t>For COVID-19, source control focuses on covering your nose and mouth with a mask to keep your respiratory droplets out of the air.</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 main way that SARS-CoV-2, the virus that causes COVID-19, travels between people is through respiratory droplets that come out when an infected person talks, breathes, coughs, or otherwise blows air out of their nose or mouth.</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fontScale="90000"/>
          </a:bodyPr>
          <a:lstStyle/>
          <a:p>
            <a:r>
              <a:rPr lang="en-US" dirty="0"/>
              <a:t>we don’t always know who’s infected with SARS-C</a:t>
            </a:r>
            <a:r>
              <a:rPr lang="en-US" cap="none" dirty="0"/>
              <a:t>o</a:t>
            </a:r>
            <a:r>
              <a:rPr lang="en-US" dirty="0"/>
              <a:t>v-2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5015345" cy="4279900"/>
          </a:xfrm>
        </p:spPr>
        <p:txBody>
          <a:bodyPr>
            <a:noAutofit/>
          </a:bodyPr>
          <a:lstStyle/>
          <a:p>
            <a:pPr marL="0" indent="0">
              <a:buNone/>
            </a:pPr>
            <a:r>
              <a:rPr lang="en-US" sz="2400" b="1" dirty="0"/>
              <a:t>People who are infected with SARS-CoV-2 may not show symptoms and may not be aware that they have the virus.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They can still spread the virus to others through their respiratory droplets, which is why source control for COVID-19 is so important.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11524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9"/>
            <a:ext cx="10515600" cy="2295592"/>
          </a:xfrm>
        </p:spPr>
        <p:txBody>
          <a:bodyPr/>
          <a:lstStyle/>
          <a:p>
            <a:r>
              <a:rPr lang="en-US" dirty="0"/>
              <a:t>Masking for source control </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BA2D-7932-49A9-AE4F-08327585AF06}"/>
              </a:ext>
            </a:extLst>
          </p:cNvPr>
          <p:cNvSpPr>
            <a:spLocks noGrp="1"/>
          </p:cNvSpPr>
          <p:nvPr>
            <p:ph type="title"/>
          </p:nvPr>
        </p:nvSpPr>
        <p:spPr>
          <a:xfrm>
            <a:off x="839788" y="457199"/>
            <a:ext cx="3932237" cy="3457977"/>
          </a:xfrm>
        </p:spPr>
        <p:txBody>
          <a:bodyPr/>
          <a:lstStyle/>
          <a:p>
            <a:r>
              <a:rPr lang="en-US" sz="3600" b="0" dirty="0"/>
              <a:t>How can </a:t>
            </a:r>
            <a:r>
              <a:rPr lang="en-US" sz="3600" dirty="0"/>
              <a:t>masks</a:t>
            </a:r>
            <a:r>
              <a:rPr lang="en-US" sz="3600" b="0" dirty="0"/>
              <a:t> stop germs at the source?</a:t>
            </a:r>
          </a:p>
        </p:txBody>
      </p:sp>
      <p:sp>
        <p:nvSpPr>
          <p:cNvPr id="4" name="Slide Number Placeholder 3">
            <a:extLst>
              <a:ext uri="{FF2B5EF4-FFF2-40B4-BE49-F238E27FC236}">
                <a16:creationId xmlns:a16="http://schemas.microsoft.com/office/drawing/2014/main" id="{95C9ED47-1C22-44AA-A137-F91B7D42EDEA}"/>
              </a:ext>
            </a:extLst>
          </p:cNvPr>
          <p:cNvSpPr>
            <a:spLocks noGrp="1"/>
          </p:cNvSpPr>
          <p:nvPr>
            <p:ph type="sldNum" sz="quarter" idx="12"/>
          </p:nvPr>
        </p:nvSpPr>
        <p:spPr/>
        <p:txBody>
          <a:bodyPr/>
          <a:lstStyle/>
          <a:p>
            <a:fld id="{82640534-B2B5-4A62-BCD9-9076A5F4FB69}" type="slidenum">
              <a:rPr lang="en-US" smtClean="0"/>
              <a:pPr/>
              <a:t>14</a:t>
            </a:fld>
            <a:endParaRPr lang="en-US" dirty="0"/>
          </a:p>
        </p:txBody>
      </p:sp>
    </p:spTree>
    <p:custDataLst>
      <p:tags r:id="rId1"/>
    </p:custDataLst>
    <p:extLst>
      <p:ext uri="{BB962C8B-B14F-4D97-AF65-F5344CB8AC3E}">
        <p14:creationId xmlns:p14="http://schemas.microsoft.com/office/powerpoint/2010/main" val="342909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AE-2D3A-4B63-A2E7-83EBDAB4F3B6}"/>
              </a:ext>
            </a:extLst>
          </p:cNvPr>
          <p:cNvSpPr>
            <a:spLocks noGrp="1"/>
          </p:cNvSpPr>
          <p:nvPr>
            <p:ph type="title"/>
          </p:nvPr>
        </p:nvSpPr>
        <p:spPr>
          <a:xfrm>
            <a:off x="838200" y="238125"/>
            <a:ext cx="10515600" cy="702457"/>
          </a:xfrm>
        </p:spPr>
        <p:txBody>
          <a:bodyPr anchor="ctr">
            <a:normAutofit/>
          </a:bodyPr>
          <a:lstStyle/>
          <a:p>
            <a:r>
              <a:rPr lang="en-US" dirty="0"/>
              <a:t>Respiratory droplets</a:t>
            </a:r>
          </a:p>
        </p:txBody>
      </p:sp>
      <p:sp>
        <p:nvSpPr>
          <p:cNvPr id="6" name="Rectangle 5" descr="A person sneezing, releasing respiratory droplets">
            <a:extLst>
              <a:ext uri="{FF2B5EF4-FFF2-40B4-BE49-F238E27FC236}">
                <a16:creationId xmlns:a16="http://schemas.microsoft.com/office/drawing/2014/main" id="{9E5E5BC9-A223-4776-8D67-0CFF1A51977D}"/>
              </a:ext>
            </a:extLst>
          </p:cNvPr>
          <p:cNvSpPr/>
          <p:nvPr/>
        </p:nvSpPr>
        <p:spPr>
          <a:xfrm>
            <a:off x="1014761" y="1550020"/>
            <a:ext cx="5252224" cy="433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breathing out respiratory droplets">
            <a:extLst>
              <a:ext uri="{FF2B5EF4-FFF2-40B4-BE49-F238E27FC236}">
                <a16:creationId xmlns:a16="http://schemas.microsoft.com/office/drawing/2014/main" id="{A0F4CE5A-72E7-493D-BD96-1223BCEEA979}"/>
              </a:ext>
            </a:extLst>
          </p:cNvPr>
          <p:cNvSpPr/>
          <p:nvPr/>
        </p:nvSpPr>
        <p:spPr>
          <a:xfrm>
            <a:off x="6419385" y="1463518"/>
            <a:ext cx="4757854" cy="452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B15E78-DB8C-4654-81FE-4B681B84DD5A}"/>
              </a:ext>
            </a:extLst>
          </p:cNvPr>
          <p:cNvSpPr>
            <a:spLocks noGrp="1"/>
          </p:cNvSpPr>
          <p:nvPr>
            <p:ph type="ftr" sz="quarter" idx="11"/>
          </p:nvPr>
        </p:nvSpPr>
        <p:spPr>
          <a:xfrm>
            <a:off x="4680857" y="6410780"/>
            <a:ext cx="6395357" cy="365125"/>
          </a:xfrm>
        </p:spPr>
        <p:txBody>
          <a:bodyPr anchor="ctr">
            <a:normAutofit/>
          </a:bodyPr>
          <a:lstStyle/>
          <a:p>
            <a:pPr>
              <a:spcAft>
                <a:spcPts val="600"/>
              </a:spcAft>
            </a:pPr>
            <a:r>
              <a:rPr lang="en-US" dirty="0"/>
              <a:t>Source Control</a:t>
            </a:r>
          </a:p>
        </p:txBody>
      </p:sp>
      <p:sp>
        <p:nvSpPr>
          <p:cNvPr id="5" name="Slide Number Placeholder 4">
            <a:extLst>
              <a:ext uri="{FF2B5EF4-FFF2-40B4-BE49-F238E27FC236}">
                <a16:creationId xmlns:a16="http://schemas.microsoft.com/office/drawing/2014/main" id="{F184DF43-5989-441C-9D9E-0BD004316D49}"/>
              </a:ext>
            </a:extLst>
          </p:cNvPr>
          <p:cNvSpPr>
            <a:spLocks noGrp="1"/>
          </p:cNvSpPr>
          <p:nvPr>
            <p:ph type="sldNum" sz="quarter" idx="12"/>
          </p:nvPr>
        </p:nvSpPr>
        <p:spPr>
          <a:xfrm>
            <a:off x="11353800" y="6410780"/>
            <a:ext cx="620486" cy="365125"/>
          </a:xfrm>
        </p:spPr>
        <p:txBody>
          <a:bodyPr anchor="ctr">
            <a:normAutofit/>
          </a:bodyPr>
          <a:lstStyle/>
          <a:p>
            <a:pPr>
              <a:spcAft>
                <a:spcPts val="600"/>
              </a:spcAft>
            </a:pPr>
            <a:fld id="{EF026F98-229B-48B0-BECF-EA1F5459ACF1}" type="slidenum">
              <a:rPr lang="en-US" smtClean="0"/>
              <a:pPr>
                <a:spcAft>
                  <a:spcPts val="600"/>
                </a:spcAft>
              </a:pPr>
              <a:t>15</a:t>
            </a:fld>
            <a:endParaRPr lang="en-US" dirty="0"/>
          </a:p>
        </p:txBody>
      </p:sp>
    </p:spTree>
    <p:custDataLst>
      <p:tags r:id="rId1"/>
    </p:custDataLst>
    <p:extLst>
      <p:ext uri="{BB962C8B-B14F-4D97-AF65-F5344CB8AC3E}">
        <p14:creationId xmlns:p14="http://schemas.microsoft.com/office/powerpoint/2010/main" val="26200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16541" y="2158520"/>
            <a:ext cx="4064316" cy="3034322"/>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a:t>
            </a:r>
          </a:p>
        </p:txBody>
      </p:sp>
      <p:sp>
        <p:nvSpPr>
          <p:cNvPr id="6" name="Rectangle 5" descr="A person wearing a poorly fitting mask that is not snug around the cheeks and chin">
            <a:extLst>
              <a:ext uri="{FF2B5EF4-FFF2-40B4-BE49-F238E27FC236}">
                <a16:creationId xmlns:a16="http://schemas.microsoft.com/office/drawing/2014/main" id="{DA1EC924-976D-421F-AB75-F1D4EEB35AD5}"/>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Wearing a mask correctly means it fits snugly around the cheeks and chin and covers the mouth and nose">
            <a:extLst>
              <a:ext uri="{FF2B5EF4-FFF2-40B4-BE49-F238E27FC236}">
                <a16:creationId xmlns:a16="http://schemas.microsoft.com/office/drawing/2014/main" id="{A7168F4F-7EA1-4F4C-9C12-C530FF2435A4}"/>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16</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200" y="2066454"/>
            <a:ext cx="4613031" cy="3465286"/>
          </a:xfrm>
        </p:spPr>
        <p:txBody>
          <a:bodyPr/>
          <a:lstStyle/>
          <a:p>
            <a:r>
              <a:rPr lang="en-US" dirty="0"/>
              <a:t>N95s protect you from breathing in respiratory droplets.</a:t>
            </a:r>
          </a:p>
          <a:p>
            <a:r>
              <a:rPr lang="en-US" dirty="0"/>
              <a:t>Most N95s also block your respiratory droplets from being breathed out into the air.</a:t>
            </a:r>
          </a:p>
        </p:txBody>
      </p:sp>
      <p:sp>
        <p:nvSpPr>
          <p:cNvPr id="6" name="Rectangle 5" descr="A person wearing an N95">
            <a:extLst>
              <a:ext uri="{FF2B5EF4-FFF2-40B4-BE49-F238E27FC236}">
                <a16:creationId xmlns:a16="http://schemas.microsoft.com/office/drawing/2014/main" id="{C72F48D1-1947-4E90-8B19-5BCEA149DFE6}"/>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17</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Breakout Groups</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type="body" sz="half" idx="2"/>
          </p:nvPr>
        </p:nvSpPr>
        <p:spPr/>
        <p:txBody>
          <a:bodyPr/>
          <a:lstStyle/>
          <a:p>
            <a:pPr marL="457200" indent="-457200">
              <a:buAutoNum type="arabicPeriod"/>
            </a:pPr>
            <a:r>
              <a:rPr lang="en-US" dirty="0"/>
              <a:t>How would you explain source control to someone?</a:t>
            </a:r>
          </a:p>
          <a:p>
            <a:pPr marL="457200" indent="-457200">
              <a:buAutoNum type="arabicPeriod"/>
            </a:pPr>
            <a:r>
              <a:rPr lang="en-US" dirty="0"/>
              <a:t>What examples could you use to explain why source control matters?</a:t>
            </a:r>
          </a:p>
        </p:txBody>
      </p:sp>
      <p:sp>
        <p:nvSpPr>
          <p:cNvPr id="4" name="Slide Number Placeholder 3">
            <a:extLst>
              <a:ext uri="{FF2B5EF4-FFF2-40B4-BE49-F238E27FC236}">
                <a16:creationId xmlns:a16="http://schemas.microsoft.com/office/drawing/2014/main" id="{C8B8D95C-4DA4-43E1-A409-348AE0F63673}"/>
              </a:ext>
            </a:extLst>
          </p:cNvPr>
          <p:cNvSpPr>
            <a:spLocks noGrp="1"/>
          </p:cNvSpPr>
          <p:nvPr>
            <p:ph type="sldNum" sz="quarter" idx="12"/>
          </p:nvPr>
        </p:nvSpPr>
        <p:spPr/>
        <p:txBody>
          <a:bodyPr/>
          <a:lstStyle/>
          <a:p>
            <a:fld id="{82640534-B2B5-4A62-BCD9-9076A5F4FB69}" type="slidenum">
              <a:rPr lang="en-US" smtClean="0"/>
              <a:pPr/>
              <a:t>18</a:t>
            </a:fld>
            <a:endParaRPr lang="en-US" dirty="0"/>
          </a:p>
        </p:txBody>
      </p:sp>
    </p:spTree>
    <p:custDataLst>
      <p:tags r:id="rId1"/>
    </p:custDataLst>
    <p:extLst>
      <p:ext uri="{BB962C8B-B14F-4D97-AF65-F5344CB8AC3E}">
        <p14:creationId xmlns:p14="http://schemas.microsoft.com/office/powerpoint/2010/main" val="189255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EBA5-7A75-4AE8-9EA5-CE15C38E2E3D}"/>
              </a:ext>
            </a:extLst>
          </p:cNvPr>
          <p:cNvSpPr>
            <a:spLocks noGrp="1"/>
          </p:cNvSpPr>
          <p:nvPr>
            <p:ph type="title"/>
          </p:nvPr>
        </p:nvSpPr>
        <p:spPr/>
        <p:txBody>
          <a:bodyPr/>
          <a:lstStyle/>
          <a:p>
            <a:r>
              <a:rPr lang="en-US" dirty="0"/>
              <a:t>report out</a:t>
            </a:r>
          </a:p>
        </p:txBody>
      </p:sp>
      <p:sp>
        <p:nvSpPr>
          <p:cNvPr id="8" name="Text Placeholder 7">
            <a:extLst>
              <a:ext uri="{FF2B5EF4-FFF2-40B4-BE49-F238E27FC236}">
                <a16:creationId xmlns:a16="http://schemas.microsoft.com/office/drawing/2014/main" id="{A558283E-596A-43A2-840A-2FEACF02F64B}"/>
              </a:ext>
            </a:extLst>
          </p:cNvPr>
          <p:cNvSpPr>
            <a:spLocks noGrp="1"/>
          </p:cNvSpPr>
          <p:nvPr>
            <p:ph type="body" idx="1"/>
          </p:nvPr>
        </p:nvSpPr>
        <p:spPr>
          <a:xfrm>
            <a:off x="776912" y="2093124"/>
            <a:ext cx="5157787" cy="3260185"/>
          </a:xfrm>
          <a:solidFill>
            <a:schemeClr val="tx2"/>
          </a:solidFill>
        </p:spPr>
        <p:txBody>
          <a:bodyPr lIns="457200" tIns="457200" rIns="457200" bIns="457200" anchor="ctr"/>
          <a:lstStyle/>
          <a:p>
            <a:r>
              <a:rPr lang="en-US" dirty="0">
                <a:solidFill>
                  <a:schemeClr val="bg1"/>
                </a:solidFill>
              </a:rPr>
              <a:t>How would you explain source control?</a:t>
            </a:r>
            <a:br>
              <a:rPr lang="en-US" dirty="0">
                <a:solidFill>
                  <a:schemeClr val="bg1"/>
                </a:solidFill>
              </a:rPr>
            </a:br>
            <a:endParaRPr lang="en-US" dirty="0">
              <a:solidFill>
                <a:schemeClr val="bg1"/>
              </a:solidFill>
            </a:endParaRPr>
          </a:p>
        </p:txBody>
      </p:sp>
      <p:sp>
        <p:nvSpPr>
          <p:cNvPr id="10" name="Text Placeholder 9">
            <a:extLst>
              <a:ext uri="{FF2B5EF4-FFF2-40B4-BE49-F238E27FC236}">
                <a16:creationId xmlns:a16="http://schemas.microsoft.com/office/drawing/2014/main" id="{130C9585-E38A-40F2-9F73-C708A0CFE06B}"/>
              </a:ext>
            </a:extLst>
          </p:cNvPr>
          <p:cNvSpPr>
            <a:spLocks noGrp="1"/>
          </p:cNvSpPr>
          <p:nvPr>
            <p:ph type="body" sz="quarter" idx="3"/>
          </p:nvPr>
        </p:nvSpPr>
        <p:spPr>
          <a:xfrm>
            <a:off x="6172200" y="2093124"/>
            <a:ext cx="5183188" cy="3260185"/>
          </a:xfrm>
          <a:solidFill>
            <a:schemeClr val="tx2"/>
          </a:solidFill>
        </p:spPr>
        <p:txBody>
          <a:bodyPr lIns="457200" tIns="457200" rIns="457200" bIns="457200" anchor="ctr"/>
          <a:lstStyle/>
          <a:p>
            <a:r>
              <a:rPr lang="en-US" dirty="0">
                <a:solidFill>
                  <a:schemeClr val="bg1"/>
                </a:solidFill>
              </a:rPr>
              <a:t>What examples might you use to explain source control?</a:t>
            </a:r>
          </a:p>
        </p:txBody>
      </p:sp>
      <p:sp>
        <p:nvSpPr>
          <p:cNvPr id="4" name="Footer Placeholder 3">
            <a:extLst>
              <a:ext uri="{FF2B5EF4-FFF2-40B4-BE49-F238E27FC236}">
                <a16:creationId xmlns:a16="http://schemas.microsoft.com/office/drawing/2014/main" id="{E3F34062-389D-42FA-B8FF-9B2559B5C8D1}"/>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89FA25F-7004-4CCB-80E3-D5CAFEA12CED}"/>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274575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Introduction</a:t>
            </a:r>
          </a:p>
          <a:p>
            <a:pPr>
              <a:spcBef>
                <a:spcPts val="1800"/>
              </a:spcBef>
            </a:pPr>
            <a:r>
              <a:rPr lang="en-US" dirty="0"/>
              <a:t>What Is Source Control? Why Does it Matter?  </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20</a:t>
            </a:fld>
            <a:endParaRPr lang="en-US" dirty="0"/>
          </a:p>
        </p:txBody>
      </p:sp>
    </p:spTree>
    <p:custDataLst>
      <p:tags r:id="rId1"/>
    </p:custDataLst>
    <p:extLst>
      <p:ext uri="{BB962C8B-B14F-4D97-AF65-F5344CB8AC3E}">
        <p14:creationId xmlns:p14="http://schemas.microsoft.com/office/powerpoint/2010/main" val="233161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1569-F6A2-4A47-B6C4-4E4C40244A10}"/>
              </a:ext>
            </a:extLst>
          </p:cNvPr>
          <p:cNvSpPr>
            <a:spLocks noGrp="1"/>
          </p:cNvSpPr>
          <p:nvPr>
            <p:ph type="title"/>
          </p:nvPr>
        </p:nvSpPr>
        <p:spPr>
          <a:xfrm>
            <a:off x="839788" y="2353962"/>
            <a:ext cx="3932237" cy="1600200"/>
          </a:xfrm>
        </p:spPr>
        <p:txBody>
          <a:bodyPr vert="horz" lIns="91440" tIns="45720" rIns="91440" bIns="45720" rtlCol="0" anchor="b">
            <a:noAutofit/>
          </a:bodyPr>
          <a:lstStyle/>
          <a:p>
            <a:r>
              <a:rPr lang="en-US" sz="3600" b="0" dirty="0"/>
              <a:t>What did you learn about source control?</a:t>
            </a:r>
          </a:p>
        </p:txBody>
      </p:sp>
      <p:sp>
        <p:nvSpPr>
          <p:cNvPr id="4" name="Slide Number Placeholder 3">
            <a:extLst>
              <a:ext uri="{FF2B5EF4-FFF2-40B4-BE49-F238E27FC236}">
                <a16:creationId xmlns:a16="http://schemas.microsoft.com/office/drawing/2014/main" id="{40E9B05F-3772-4872-A345-885739DE9B6F}"/>
              </a:ext>
            </a:extLst>
          </p:cNvPr>
          <p:cNvSpPr>
            <a:spLocks noGrp="1"/>
          </p:cNvSpPr>
          <p:nvPr>
            <p:ph type="sldNum" sz="quarter" idx="12"/>
          </p:nvPr>
        </p:nvSpPr>
        <p:spPr/>
        <p:txBody>
          <a:bodyPr/>
          <a:lstStyle/>
          <a:p>
            <a:fld id="{82640534-B2B5-4A62-BCD9-9076A5F4FB69}" type="slidenum">
              <a:rPr lang="en-US" smtClean="0"/>
              <a:pPr/>
              <a:t>21</a:t>
            </a:fld>
            <a:endParaRPr lang="en-US" dirty="0"/>
          </a:p>
        </p:txBody>
      </p:sp>
    </p:spTree>
    <p:custDataLst>
      <p:tags r:id="rId1"/>
    </p:custDataLst>
    <p:extLst>
      <p:ext uri="{BB962C8B-B14F-4D97-AF65-F5344CB8AC3E}">
        <p14:creationId xmlns:p14="http://schemas.microsoft.com/office/powerpoint/2010/main" val="319830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71465-1612-4A8A-91D3-4F933036FBB5}"/>
              </a:ext>
            </a:extLst>
          </p:cNvPr>
          <p:cNvSpPr>
            <a:spLocks noGrp="1"/>
          </p:cNvSpPr>
          <p:nvPr>
            <p:ph type="title"/>
          </p:nvPr>
        </p:nvSpPr>
        <p:spPr>
          <a:xfrm>
            <a:off x="839788" y="-737420"/>
            <a:ext cx="3932237" cy="737419"/>
          </a:xfrm>
        </p:spPr>
        <p:txBody>
          <a:bodyPr vert="horz" lIns="91440" tIns="45720" rIns="91440" bIns="45720" rtlCol="0" anchor="b">
            <a:noAutofit/>
          </a:bodyPr>
          <a:lstStyle/>
          <a:p>
            <a:r>
              <a:rPr lang="en-US" sz="2000" b="0" dirty="0"/>
              <a:t>What questions do you still have about source control?</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a:xfrm>
            <a:off x="839788" y="2323578"/>
            <a:ext cx="3622797" cy="3545410"/>
          </a:xfrm>
        </p:spPr>
        <p:txBody>
          <a:bodyPr/>
          <a:lstStyle/>
          <a:p>
            <a:r>
              <a:rPr lang="en-US" sz="360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22</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668000"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23</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24</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25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136A3D1E-EBA1-4553-9BE6-A4CD5BE38540}"/>
              </a:ext>
            </a:extLst>
          </p:cNvPr>
          <p:cNvSpPr>
            <a:spLocks noGrp="1"/>
          </p:cNvSpPr>
          <p:nvPr>
            <p:ph type="body" sz="half" idx="2"/>
          </p:nvPr>
        </p:nvSpPr>
        <p:spPr/>
        <p:txBody>
          <a:bodyPr/>
          <a:lstStyle/>
          <a:p>
            <a:pPr marL="342900" indent="-342900">
              <a:buFont typeface="Arial" panose="020B0604020202020204" pitchFamily="34" charset="0"/>
              <a:buChar char="•"/>
            </a:pPr>
            <a:r>
              <a:rPr lang="en-US" sz="3200" dirty="0"/>
              <a:t>Your name</a:t>
            </a:r>
          </a:p>
          <a:p>
            <a:pPr marL="342900" indent="-342900">
              <a:buFont typeface="Arial" panose="020B0604020202020204" pitchFamily="34" charset="0"/>
              <a:buChar char="•"/>
            </a:pPr>
            <a:r>
              <a:rPr lang="en-US" sz="3200" dirty="0"/>
              <a:t>Your role </a:t>
            </a:r>
          </a:p>
        </p:txBody>
      </p:sp>
      <p:sp>
        <p:nvSpPr>
          <p:cNvPr id="3" name="Slide Number Placeholder 2">
            <a:extLst>
              <a:ext uri="{FF2B5EF4-FFF2-40B4-BE49-F238E27FC236}">
                <a16:creationId xmlns:a16="http://schemas.microsoft.com/office/drawing/2014/main" id="{EBA9866C-926A-4D60-9D41-7E714FEC15CC}"/>
              </a:ext>
            </a:extLst>
          </p:cNvPr>
          <p:cNvSpPr>
            <a:spLocks noGrp="1"/>
          </p:cNvSpPr>
          <p:nvPr>
            <p:ph type="sldNum" sz="quarter" idx="12"/>
          </p:nvPr>
        </p:nvSpPr>
        <p:spPr>
          <a:xfrm>
            <a:off x="11226800" y="6369054"/>
            <a:ext cx="620486" cy="365125"/>
          </a:xfrm>
        </p:spPr>
        <p:txBody>
          <a:bodyPr/>
          <a:lstStyle/>
          <a:p>
            <a:fld id="{82640534-B2B5-4A62-BCD9-9076A5F4FB69}" type="slidenum">
              <a:rPr lang="en-US" smtClean="0"/>
              <a:pPr/>
              <a:t>4</a:t>
            </a:fld>
            <a:endParaRPr lang="en-US" dirty="0"/>
          </a:p>
        </p:txBody>
      </p:sp>
    </p:spTree>
    <p:custDataLst>
      <p:tags r:id="rId1"/>
    </p:custDataLst>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9"/>
            <a:ext cx="10515600" cy="2359986"/>
          </a:xfrm>
        </p:spPr>
        <p:txBody>
          <a:bodyPr/>
          <a:lstStyle/>
          <a:p>
            <a:r>
              <a:rPr lang="en-US" dirty="0"/>
              <a:t>what is source control? </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70983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5184564E-686D-41A0-BECC-4F437745BF69}"/>
              </a:ext>
            </a:extLst>
          </p:cNvPr>
          <p:cNvSpPr>
            <a:spLocks noGrp="1"/>
          </p:cNvSpPr>
          <p:nvPr>
            <p:ph sz="half" idx="1"/>
          </p:nvPr>
        </p:nvSpPr>
        <p:spPr>
          <a:xfrm>
            <a:off x="838200" y="2100649"/>
            <a:ext cx="3842657" cy="3766752"/>
          </a:xfrm>
        </p:spPr>
        <p:txBody>
          <a:bodyPr/>
          <a:lstStyle/>
          <a:p>
            <a:pPr marL="0" indent="0">
              <a:buNone/>
            </a:pPr>
            <a:r>
              <a:rPr lang="en-US" b="1" dirty="0">
                <a:solidFill>
                  <a:srgbClr val="13619C"/>
                </a:solidFill>
              </a:rPr>
              <a:t>Source control for COVID-19</a:t>
            </a:r>
          </a:p>
        </p:txBody>
      </p:sp>
      <p:sp>
        <p:nvSpPr>
          <p:cNvPr id="7" name="Content Placeholder 6">
            <a:extLst>
              <a:ext uri="{FF2B5EF4-FFF2-40B4-BE49-F238E27FC236}">
                <a16:creationId xmlns:a16="http://schemas.microsoft.com/office/drawing/2014/main" id="{9DE7973A-C2B1-4E98-AC13-A43AAF851829}"/>
              </a:ext>
            </a:extLst>
          </p:cNvPr>
          <p:cNvSpPr>
            <a:spLocks noGrp="1"/>
          </p:cNvSpPr>
          <p:nvPr>
            <p:ph sz="half" idx="2"/>
          </p:nvPr>
        </p:nvSpPr>
        <p:spPr>
          <a:xfrm>
            <a:off x="4680858" y="2100649"/>
            <a:ext cx="6242516" cy="3766752"/>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BCC6-6B66-40BF-981C-8B345286924D}"/>
              </a:ext>
            </a:extLst>
          </p:cNvPr>
          <p:cNvSpPr>
            <a:spLocks noGrp="1"/>
          </p:cNvSpPr>
          <p:nvPr>
            <p:ph type="title"/>
          </p:nvPr>
        </p:nvSpPr>
        <p:spPr>
          <a:xfrm>
            <a:off x="839787" y="1523478"/>
            <a:ext cx="3932237" cy="1600200"/>
          </a:xfrm>
        </p:spPr>
        <p:txBody>
          <a:bodyPr/>
          <a:lstStyle/>
          <a:p>
            <a:r>
              <a:rPr lang="en-US" dirty="0"/>
              <a:t>What are some other examples of source control in healthcare?</a:t>
            </a:r>
          </a:p>
        </p:txBody>
      </p:sp>
      <p:sp>
        <p:nvSpPr>
          <p:cNvPr id="3" name="Text Placeholder 2">
            <a:extLst>
              <a:ext uri="{FF2B5EF4-FFF2-40B4-BE49-F238E27FC236}">
                <a16:creationId xmlns:a16="http://schemas.microsoft.com/office/drawing/2014/main" id="{F2ADE97E-9640-43F0-BEFD-6C4F714C72EC}"/>
              </a:ext>
            </a:extLst>
          </p:cNvPr>
          <p:cNvSpPr>
            <a:spLocks noGrp="1"/>
          </p:cNvSpPr>
          <p:nvPr>
            <p:ph type="body" sz="half" idx="2"/>
          </p:nvPr>
        </p:nvSpPr>
        <p:spPr>
          <a:xfrm>
            <a:off x="839788" y="3541690"/>
            <a:ext cx="3932237" cy="2327298"/>
          </a:xfrm>
        </p:spPr>
        <p:txBody>
          <a:bodyPr/>
          <a:lstStyle/>
          <a:p>
            <a:pPr marL="342900" indent="-342900">
              <a:buFontTx/>
              <a:buChar char="-"/>
            </a:pPr>
            <a:r>
              <a:rPr lang="en-US" sz="2800" dirty="0"/>
              <a:t>Bandaging a wound</a:t>
            </a:r>
          </a:p>
          <a:p>
            <a:pPr marL="342900" indent="-342900">
              <a:buFontTx/>
              <a:buChar char="-"/>
            </a:pPr>
            <a:r>
              <a:rPr lang="en-US" sz="2800" dirty="0"/>
              <a:t>Covering a rash</a:t>
            </a:r>
          </a:p>
          <a:p>
            <a:pPr marL="342900" indent="-342900">
              <a:buFontTx/>
              <a:buChar char="-"/>
            </a:pPr>
            <a:r>
              <a:rPr lang="en-US" sz="2800" dirty="0"/>
              <a:t>Others?</a:t>
            </a:r>
          </a:p>
        </p:txBody>
      </p:sp>
      <p:sp>
        <p:nvSpPr>
          <p:cNvPr id="4" name="Slide Number Placeholder 3">
            <a:extLst>
              <a:ext uri="{FF2B5EF4-FFF2-40B4-BE49-F238E27FC236}">
                <a16:creationId xmlns:a16="http://schemas.microsoft.com/office/drawing/2014/main" id="{BA05216C-D957-44CE-B0B1-7494C631F7D3}"/>
              </a:ext>
            </a:extLst>
          </p:cNvPr>
          <p:cNvSpPr>
            <a:spLocks noGrp="1"/>
          </p:cNvSpPr>
          <p:nvPr>
            <p:ph type="sldNum" sz="quarter" idx="12"/>
          </p:nvPr>
        </p:nvSpPr>
        <p:spPr/>
        <p:txBody>
          <a:bodyPr/>
          <a:lstStyle/>
          <a:p>
            <a:fld id="{82640534-B2B5-4A62-BCD9-9076A5F4FB69}" type="slidenum">
              <a:rPr lang="en-US" smtClean="0"/>
              <a:pPr/>
              <a:t>7</a:t>
            </a:fld>
            <a:endParaRPr lang="en-US" dirty="0"/>
          </a:p>
        </p:txBody>
      </p:sp>
    </p:spTree>
    <p:extLst>
      <p:ext uri="{BB962C8B-B14F-4D97-AF65-F5344CB8AC3E}">
        <p14:creationId xmlns:p14="http://schemas.microsoft.com/office/powerpoint/2010/main" val="41844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Why is source control important?</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fontScale="92500" lnSpcReduction="20000"/>
          </a:bodyPr>
          <a:lstStyle/>
          <a:p>
            <a:pPr marL="0" lvl="0" indent="0">
              <a:buNone/>
            </a:pPr>
            <a:r>
              <a:rPr lang="en-US" b="1" dirty="0">
                <a:solidFill>
                  <a:schemeClr val="accent1"/>
                </a:solidFill>
              </a:rPr>
              <a:t>While watching the video, jot down</a:t>
            </a:r>
          </a:p>
          <a:p>
            <a:r>
              <a:rPr lang="en-US" dirty="0"/>
              <a:t>A </a:t>
            </a:r>
            <a:r>
              <a:rPr lang="en-US" b="1" dirty="0"/>
              <a:t>reason</a:t>
            </a:r>
            <a:r>
              <a:rPr lang="en-US" dirty="0"/>
              <a:t> why source control is important for COVID-19 care, and</a:t>
            </a:r>
          </a:p>
          <a:p>
            <a:r>
              <a:rPr lang="en-US" dirty="0"/>
              <a:t>A </a:t>
            </a:r>
            <a:r>
              <a:rPr lang="en-US" b="1" dirty="0"/>
              <a:t>strategy</a:t>
            </a:r>
            <a:r>
              <a:rPr lang="en-US" dirty="0"/>
              <a:t> for how to control germs at the source.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Source Control</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8AB1-33FC-47F7-B5A9-156519BC8624}"/>
              </a:ext>
            </a:extLst>
          </p:cNvPr>
          <p:cNvSpPr>
            <a:spLocks noGrp="1"/>
          </p:cNvSpPr>
          <p:nvPr>
            <p:ph type="title" idx="4294967295"/>
          </p:nvPr>
        </p:nvSpPr>
        <p:spPr>
          <a:xfrm>
            <a:off x="2718486" y="2075934"/>
            <a:ext cx="6882714" cy="1556951"/>
          </a:xfrm>
        </p:spPr>
        <p:txBody>
          <a:bodyPr vert="horz" lIns="91440" tIns="45720" rIns="91440" bIns="45720" rtlCol="0" anchor="b">
            <a:normAutofit/>
          </a:bodyPr>
          <a:lstStyle/>
          <a:p>
            <a:r>
              <a:rPr lang="en-US" sz="3000" b="1" kern="1200" cap="all" baseline="0" dirty="0">
                <a:solidFill>
                  <a:schemeClr val="bg1"/>
                </a:solidFill>
                <a:effectLst/>
                <a:latin typeface="Century Gothic" panose="020B0502020202020204" pitchFamily="34" charset="0"/>
                <a:ea typeface="+mj-ea"/>
                <a:cs typeface="+mj-cs"/>
              </a:rPr>
              <a:t>Video - Inside Infection Control: What is Source Control? Episode 23</a:t>
            </a:r>
            <a:endParaRPr lang="en-US" sz="1600" dirty="0"/>
          </a:p>
        </p:txBody>
      </p:sp>
      <p:pic>
        <p:nvPicPr>
          <p:cNvPr id="7" name="Picture 6" descr="Inside Infection Control: What is Source Control? Episode 23">
            <a:hlinkClick r:id="rId4"/>
            <a:extLst>
              <a:ext uri="{FF2B5EF4-FFF2-40B4-BE49-F238E27FC236}">
                <a16:creationId xmlns:a16="http://schemas.microsoft.com/office/drawing/2014/main" id="{723279E6-455D-4021-80C3-0E228A0FF605}"/>
              </a:ext>
            </a:extLst>
          </p:cNvPr>
          <p:cNvPicPr>
            <a:picLocks noChangeAspect="1"/>
          </p:cNvPicPr>
          <p:nvPr/>
        </p:nvPicPr>
        <p:blipFill>
          <a:blip r:embed="rId5"/>
          <a:stretch>
            <a:fillRect/>
          </a:stretch>
        </p:blipFill>
        <p:spPr>
          <a:xfrm>
            <a:off x="2178843" y="1188720"/>
            <a:ext cx="7834313"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9</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MQJEE5KTM3DE-395609987-144</_dlc_DocId>
    <_dlc_DocIdUrl xmlns="5235e465-a1b6-4e23-bde6-ae74580a0b42">
      <Url>https://cdcpartners.sharepoint.com/sites/NCEZID/DHQP/NHCIPCTrainingCollab/_layouts/15/DocIdRedir.aspx?ID=MQJEE5KTM3DE-395609987-144</Url>
      <Description>MQJEE5KTM3DE-395609987-144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AB6F409-483E-436B-A1C3-D7F4D1049AF3}">
  <ds:schemaRefs>
    <ds:schemaRef ds:uri="http://schemas.microsoft.com/sharepoint/v3/contenttype/forms"/>
  </ds:schemaRefs>
</ds:datastoreItem>
</file>

<file path=customXml/itemProps2.xml><?xml version="1.0" encoding="utf-8"?>
<ds:datastoreItem xmlns:ds="http://schemas.openxmlformats.org/officeDocument/2006/customXml" ds:itemID="{27FBB4CC-C23F-42A9-A347-EC253BA3A686}"/>
</file>

<file path=customXml/itemProps3.xml><?xml version="1.0" encoding="utf-8"?>
<ds:datastoreItem xmlns:ds="http://schemas.openxmlformats.org/officeDocument/2006/customXml" ds:itemID="{F06DFC02-2B9A-4F64-81FB-57754A28D368}">
  <ds:schemaRef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cc8a450b-1a11-4e56-adcc-c88acab015c1"/>
    <ds:schemaRef ds:uri="7c162c85-2e33-4418-8d6a-3c9ae40ca8a5"/>
  </ds:schemaRefs>
</ds:datastoreItem>
</file>

<file path=customXml/itemProps4.xml><?xml version="1.0" encoding="utf-8"?>
<ds:datastoreItem xmlns:ds="http://schemas.openxmlformats.org/officeDocument/2006/customXml" ds:itemID="{31184521-268F-460E-807A-493538844A2A}"/>
</file>

<file path=docProps/app.xml><?xml version="1.0" encoding="utf-8"?>
<Properties xmlns="http://schemas.openxmlformats.org/officeDocument/2006/extended-properties" xmlns:vt="http://schemas.openxmlformats.org/officeDocument/2006/docPropsVTypes">
  <Template>13780_PFL_PPT_template_CenturyGothic_3-5-21_FINALA</Template>
  <TotalTime>7189</TotalTime>
  <Words>4402</Words>
  <Application>Microsoft Office PowerPoint</Application>
  <PresentationFormat>Widescreen</PresentationFormat>
  <Paragraphs>381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vt:lpstr>
      <vt:lpstr>Calibri</vt:lpstr>
      <vt:lpstr>Courier New</vt:lpstr>
      <vt:lpstr>Arial</vt:lpstr>
      <vt:lpstr>Century Gothic</vt:lpstr>
      <vt:lpstr>Symbol</vt:lpstr>
      <vt:lpstr>Times New Roman</vt:lpstr>
      <vt:lpstr>13780_PFL_PPT_template_Avenir_2-26-21_DRAFT</vt:lpstr>
      <vt:lpstr>Topic 13:  Source control</vt:lpstr>
      <vt:lpstr>Agenda</vt:lpstr>
      <vt:lpstr>Learning Objectives</vt:lpstr>
      <vt:lpstr>INTRODUCTIONS</vt:lpstr>
      <vt:lpstr>what is source control? </vt:lpstr>
      <vt:lpstr>Definition</vt:lpstr>
      <vt:lpstr>What are some other examples of source control in healthcare?</vt:lpstr>
      <vt:lpstr>Why is source control important?</vt:lpstr>
      <vt:lpstr>Video - Inside Infection Control: What is Source Control? Episode 23</vt:lpstr>
      <vt:lpstr>What did we learn about source control? </vt:lpstr>
      <vt:lpstr>Source control for COVID-19</vt:lpstr>
      <vt:lpstr>we don’t always know who’s infected with SARS-Cov-2  </vt:lpstr>
      <vt:lpstr>Masking for source control </vt:lpstr>
      <vt:lpstr>How can masks stop germs at the source?</vt:lpstr>
      <vt:lpstr>Respiratory droplets</vt:lpstr>
      <vt:lpstr>Source control tips: Masks </vt:lpstr>
      <vt:lpstr>Source control tips: N95s </vt:lpstr>
      <vt:lpstr>Breakout Groups</vt:lpstr>
      <vt:lpstr>report out</vt:lpstr>
      <vt:lpstr>Reflection</vt:lpstr>
      <vt:lpstr>What did you learn about source control?</vt:lpstr>
      <vt:lpstr>What questions do you still have about source control?</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 for COVID-19</dc:subject>
  <dc:creator>Centers for Disease Control and Prevention (CDC)</dc:creator>
  <cp:keywords>CDC, Project Firstline, Infection Control Training, COVID-19, Infection Control, Source Control</cp:keywords>
  <cp:lastModifiedBy>Ortiz, Madeleine (CDC/DDID/NCEZID/DHQP) (CTR)</cp:lastModifiedBy>
  <cp:revision>217</cp:revision>
  <dcterms:created xsi:type="dcterms:W3CDTF">2021-03-09T12:45:04Z</dcterms:created>
  <dcterms:modified xsi:type="dcterms:W3CDTF">2021-09-16T20:29:37Z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2021-09-16T20:29:35Z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0cd1d601-4a42-43ac-9c93-18cee3819452</vt:lpwstr>
  </property>
  <property fmtid="{D5CDD505-2E9C-101B-9397-08002B2CF9AE}" pid="8" name="MSIP_Label_8af03ff0-41c5-4c41-b55e-fabb8fae94be_ContentBits">
    <vt:lpwstr>0</vt:lpwstr>
  </property>
  <property fmtid="{D5CDD505-2E9C-101B-9397-08002B2CF9AE}" pid="9" name="ContentTypeId">
    <vt:lpwstr>0x0101009B5F485B01A3A34F891D43205E7DAD81</vt:lpwstr>
  </property>
  <property fmtid="{D5CDD505-2E9C-101B-9397-08002B2CF9AE}" pid="10" name="_dlc_DocIdItemGuid">
    <vt:lpwstr>b841865a-933b-42e5-ac8c-a6175677081f</vt:lpwstr>
  </property>
</Properties>
</file>